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3"/>
  </p:notesMasterIdLst>
  <p:handoutMasterIdLst>
    <p:handoutMasterId r:id="rId74"/>
  </p:handoutMasterIdLst>
  <p:sldIdLst>
    <p:sldId id="256" r:id="rId2"/>
    <p:sldId id="386" r:id="rId3"/>
    <p:sldId id="365" r:id="rId4"/>
    <p:sldId id="510" r:id="rId5"/>
    <p:sldId id="392" r:id="rId6"/>
    <p:sldId id="519" r:id="rId7"/>
    <p:sldId id="462" r:id="rId8"/>
    <p:sldId id="512" r:id="rId9"/>
    <p:sldId id="423" r:id="rId10"/>
    <p:sldId id="430" r:id="rId11"/>
    <p:sldId id="431" r:id="rId12"/>
    <p:sldId id="43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86" r:id="rId22"/>
    <p:sldId id="488" r:id="rId23"/>
    <p:sldId id="489" r:id="rId24"/>
    <p:sldId id="490" r:id="rId25"/>
    <p:sldId id="498" r:id="rId26"/>
    <p:sldId id="491" r:id="rId27"/>
    <p:sldId id="492" r:id="rId28"/>
    <p:sldId id="499" r:id="rId29"/>
    <p:sldId id="493" r:id="rId30"/>
    <p:sldId id="494" r:id="rId31"/>
    <p:sldId id="500" r:id="rId32"/>
    <p:sldId id="495" r:id="rId33"/>
    <p:sldId id="496" r:id="rId34"/>
    <p:sldId id="501" r:id="rId35"/>
    <p:sldId id="497" r:id="rId36"/>
    <p:sldId id="502" r:id="rId37"/>
    <p:sldId id="503" r:id="rId38"/>
    <p:sldId id="508" r:id="rId39"/>
    <p:sldId id="504" r:id="rId40"/>
    <p:sldId id="505" r:id="rId41"/>
    <p:sldId id="506" r:id="rId42"/>
    <p:sldId id="445" r:id="rId43"/>
    <p:sldId id="446" r:id="rId44"/>
    <p:sldId id="511" r:id="rId45"/>
    <p:sldId id="436" r:id="rId46"/>
    <p:sldId id="440" r:id="rId47"/>
    <p:sldId id="467" r:id="rId48"/>
    <p:sldId id="442" r:id="rId49"/>
    <p:sldId id="468" r:id="rId50"/>
    <p:sldId id="469" r:id="rId51"/>
    <p:sldId id="470" r:id="rId52"/>
    <p:sldId id="471" r:id="rId53"/>
    <p:sldId id="472" r:id="rId54"/>
    <p:sldId id="473" r:id="rId55"/>
    <p:sldId id="514" r:id="rId56"/>
    <p:sldId id="448" r:id="rId57"/>
    <p:sldId id="460" r:id="rId58"/>
    <p:sldId id="520" r:id="rId59"/>
    <p:sldId id="549" r:id="rId60"/>
    <p:sldId id="551" r:id="rId61"/>
    <p:sldId id="552" r:id="rId62"/>
    <p:sldId id="553" r:id="rId63"/>
    <p:sldId id="548" r:id="rId64"/>
    <p:sldId id="476" r:id="rId65"/>
    <p:sldId id="513" r:id="rId66"/>
    <p:sldId id="475" r:id="rId67"/>
    <p:sldId id="447" r:id="rId68"/>
    <p:sldId id="515" r:id="rId69"/>
    <p:sldId id="516" r:id="rId70"/>
    <p:sldId id="517" r:id="rId71"/>
    <p:sldId id="518" r:id="rId7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86"/>
            <p14:sldId id="365"/>
          </p14:sldIdLst>
        </p14:section>
        <p14:section name="Review" id="{0097DB35-C707-464F-93AD-8B09F3BF2277}">
          <p14:sldIdLst>
            <p14:sldId id="510"/>
            <p14:sldId id="392"/>
            <p14:sldId id="519"/>
            <p14:sldId id="462"/>
            <p14:sldId id="512"/>
            <p14:sldId id="423"/>
            <p14:sldId id="430"/>
            <p14:sldId id="431"/>
            <p14:sldId id="437"/>
          </p14:sldIdLst>
        </p14:section>
        <p14:section name="fencepost" id="{ECCB4C05-7C54-0E49-BBD9-0DE9911CF656}">
          <p14:sldIdLst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8"/>
            <p14:sldId id="489"/>
            <p14:sldId id="490"/>
            <p14:sldId id="498"/>
            <p14:sldId id="491"/>
            <p14:sldId id="492"/>
            <p14:sldId id="499"/>
            <p14:sldId id="493"/>
            <p14:sldId id="494"/>
            <p14:sldId id="500"/>
            <p14:sldId id="495"/>
            <p14:sldId id="496"/>
            <p14:sldId id="501"/>
            <p14:sldId id="497"/>
            <p14:sldId id="502"/>
            <p14:sldId id="503"/>
            <p14:sldId id="508"/>
            <p14:sldId id="504"/>
            <p14:sldId id="505"/>
            <p14:sldId id="506"/>
            <p14:sldId id="445"/>
            <p14:sldId id="446"/>
          </p14:sldIdLst>
        </p14:section>
        <p14:section name="If/Else" id="{0878E5BF-50FC-6C46-9EA8-5C87D0040D37}">
          <p14:sldIdLst>
            <p14:sldId id="511"/>
            <p14:sldId id="436"/>
            <p14:sldId id="440"/>
            <p14:sldId id="467"/>
            <p14:sldId id="442"/>
            <p14:sldId id="468"/>
            <p14:sldId id="469"/>
            <p14:sldId id="470"/>
            <p14:sldId id="471"/>
            <p14:sldId id="472"/>
            <p14:sldId id="473"/>
          </p14:sldIdLst>
        </p14:section>
        <p14:section name="Decomposition" id="{745F05AF-EB73-9942-9EA2-618C2086C436}">
          <p14:sldIdLst>
            <p14:sldId id="514"/>
            <p14:sldId id="448"/>
            <p14:sldId id="460"/>
            <p14:sldId id="520"/>
            <p14:sldId id="549"/>
            <p14:sldId id="551"/>
            <p14:sldId id="552"/>
            <p14:sldId id="553"/>
            <p14:sldId id="548"/>
            <p14:sldId id="476"/>
          </p14:sldIdLst>
        </p14:section>
        <p14:section name="Hurdle Jumper" id="{EBAEEBF6-8DFE-774E-BFF2-F4EFA0D1D114}">
          <p14:sldIdLst>
            <p14:sldId id="513"/>
            <p14:sldId id="475"/>
            <p14:sldId id="447"/>
          </p14:sldIdLst>
        </p14:section>
        <p14:section name="Recap" id="{0CC194B4-A822-C44B-9A4E-9FB5E9D92ECC}">
          <p14:sldIdLst>
            <p14:sldId id="515"/>
            <p14:sldId id="516"/>
            <p14:sldId id="517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92517" autoAdjust="0"/>
  </p:normalViewPr>
  <p:slideViewPr>
    <p:cSldViewPr>
      <p:cViewPr varScale="1">
        <p:scale>
          <a:sx n="109" d="100"/>
          <a:sy n="109" d="100"/>
        </p:scale>
        <p:origin x="216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00880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Inverts beepers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8531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41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7726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417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0259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4181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7285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09295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9809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815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can ask some questions</a:t>
            </a:r>
            <a:r>
              <a:rPr lang="en-US" baseline="0" dirty="0"/>
              <a:t> about its world / surroundings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155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“pick up all the beepers on this square”</a:t>
            </a:r>
          </a:p>
          <a:p>
            <a:r>
              <a:rPr lang="en-US" dirty="0"/>
              <a:t>E.g. “turn</a:t>
            </a:r>
            <a:r>
              <a:rPr lang="en-US" baseline="0" dirty="0"/>
              <a:t> until you’re facing west”</a:t>
            </a:r>
          </a:p>
          <a:p>
            <a:r>
              <a:rPr lang="en-US" baseline="0" dirty="0"/>
              <a:t>E.g. “put down 5 beepers”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9122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6942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seen this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515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does it 0 or 1 time.  While does it 0 or more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1751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822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3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edu.stanford.edu/karel-reader/docs/python/en/referenc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3</a:t>
            </a:r>
            <a:br>
              <a:rPr lang="en-US" altLang="x-none" dirty="0"/>
            </a:br>
            <a:r>
              <a:rPr lang="en-US" altLang="x-none" sz="3400" dirty="0"/>
              <a:t>More Karel Control Flow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While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87200" cy="5181600"/>
          </a:xfrm>
        </p:spPr>
        <p:txBody>
          <a:bodyPr/>
          <a:lstStyle/>
          <a:p>
            <a:pPr marL="0" indent="-112713">
              <a:buNone/>
            </a:pPr>
            <a:r>
              <a:rPr lang="en-US" sz="3200" dirty="0"/>
              <a:t>Repeats the statements in the body until </a:t>
            </a:r>
            <a:r>
              <a:rPr lang="en-US" sz="3200" b="1" i="1" dirty="0"/>
              <a:t>condition</a:t>
            </a:r>
            <a:r>
              <a:rPr lang="en-US" sz="3200" dirty="0"/>
              <a:t> is no longer true.</a:t>
            </a:r>
          </a:p>
          <a:p>
            <a:pPr marL="344487" lvl="1" indent="0">
              <a:buNone/>
            </a:pP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sz="3200" dirty="0"/>
          </a:p>
          <a:p>
            <a:pPr marL="3175" indent="0">
              <a:buNone/>
            </a:pPr>
            <a:r>
              <a:rPr lang="en-US" sz="3200" dirty="0"/>
              <a:t>Each time, Karel executes </a:t>
            </a:r>
            <a:r>
              <a:rPr lang="en-US" sz="3200" i="1" dirty="0"/>
              <a:t>all statements</a:t>
            </a:r>
            <a:r>
              <a:rPr lang="en-US" sz="3200" dirty="0"/>
              <a:t>, and </a:t>
            </a:r>
            <a:r>
              <a:rPr lang="en-US" sz="3200" b="1" dirty="0"/>
              <a:t>then</a:t>
            </a:r>
            <a:r>
              <a:rPr lang="en-US" sz="3200" dirty="0"/>
              <a:t> checks the condition.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175" indent="0">
              <a:buNone/>
            </a:pP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73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7225" y="6096000"/>
            <a:ext cx="8382000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taken from the </a:t>
            </a:r>
            <a:r>
              <a:rPr lang="en-US" altLang="x-none" i="1" dirty="0">
                <a:latin typeface="Calibri" charset="0"/>
                <a:hlinkClick r:id="rId2"/>
              </a:rPr>
              <a:t>Karel Reference</a:t>
            </a:r>
            <a:r>
              <a:rPr lang="en-US" altLang="x-none" i="1" dirty="0">
                <a:latin typeface="Calibri" charset="0"/>
              </a:rPr>
              <a:t>.</a:t>
            </a:r>
          </a:p>
        </p:txBody>
      </p:sp>
      <p:graphicFrame>
        <p:nvGraphicFramePr>
          <p:cNvPr id="6" name="Google Shape;181;p23">
            <a:extLst>
              <a:ext uri="{FF2B5EF4-FFF2-40B4-BE49-F238E27FC236}">
                <a16:creationId xmlns:a16="http://schemas.microsoft.com/office/drawing/2014/main" id="{7E78F618-5635-FE4B-9C36-51B2FF5BEC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227125"/>
              </p:ext>
            </p:extLst>
          </p:nvPr>
        </p:nvGraphicFramePr>
        <p:xfrm>
          <a:off x="1524000" y="1600200"/>
          <a:ext cx="9525000" cy="452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96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1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1" i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</a:t>
                      </a:r>
                      <a:endParaRPr sz="2000"/>
                    </a:p>
                  </a:txBody>
                  <a:tcPr marL="45725" marR="45725" marT="45725" marB="45725" anchor="b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1" i="1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Opposite</a:t>
                      </a:r>
                      <a:endParaRPr sz="2000" dirty="0"/>
                    </a:p>
                  </a:txBody>
                  <a:tcPr marL="45725" marR="45725" marT="45725" marB="45725" anchor="b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1" i="1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What it checks</a:t>
                      </a:r>
                      <a:endParaRPr sz="2000"/>
                    </a:p>
                  </a:txBody>
                  <a:tcPr marL="45725" marR="45725" marT="45725" marB="45725" anchor="b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front_is_clear()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front_is_blocked()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in front of Karel?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left_is_clear()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left_is_blocked()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left?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right_is_clear()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right_is_blocked()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there a wall to Karel’s right?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beepers_present()</a:t>
                      </a:r>
                      <a:endParaRPr sz="2000" dirty="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no_beepers_present()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 there beepers on this corner?</a:t>
                      </a:r>
                      <a:endParaRPr sz="2000" dirty="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facing_north()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not_facing_north()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north?</a:t>
                      </a:r>
                      <a:endParaRPr sz="2000" dirty="0"/>
                    </a:p>
                  </a:txBody>
                  <a:tcPr marL="45725" marR="45725" marT="45725" marB="45725" anchor="ctr">
                    <a:lnL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facing_east()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not_facing_east()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east?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facing_south()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not_facing_south()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south?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0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facing_west()</a:t>
                      </a:r>
                      <a:endParaRPr sz="200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800" b="1" i="0" u="none" strike="noStrike" cap="none" dirty="0">
                          <a:solidFill>
                            <a:srgbClr val="00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not_facing_west()</a:t>
                      </a:r>
                      <a:endParaRPr sz="2000" dirty="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00" b="0" i="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Is Karel facing west?</a:t>
                      </a:r>
                      <a:endParaRPr sz="2000" dirty="0"/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366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Overview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4381500" y="1676400"/>
            <a:ext cx="3429000" cy="990600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latin typeface="Arial" charset="0"/>
              </a:rPr>
              <a:t>I want Karel to repeat some commands!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981200" y="4419600"/>
            <a:ext cx="3429000" cy="990600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4200" b="1" dirty="0">
                <a:latin typeface="Arial" charset="0"/>
              </a:rPr>
              <a:t>for</a:t>
            </a:r>
            <a:r>
              <a:rPr lang="en-US" sz="4200" dirty="0">
                <a:latin typeface="Arial" charset="0"/>
              </a:rPr>
              <a:t> loop</a:t>
            </a:r>
            <a:endParaRPr lang="en-US" sz="4200" b="1" dirty="0"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781800" y="4419600"/>
            <a:ext cx="3429000" cy="990600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4200" b="1" dirty="0">
                <a:latin typeface="Arial" charset="0"/>
              </a:rPr>
              <a:t>while </a:t>
            </a:r>
            <a:r>
              <a:rPr lang="en-US" sz="4200" dirty="0">
                <a:latin typeface="Arial" charset="0"/>
              </a:rPr>
              <a:t>loop</a:t>
            </a:r>
            <a:endParaRPr lang="en-US" sz="4200" b="1" dirty="0">
              <a:latin typeface="Arial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 bwMode="auto">
          <a:xfrm flipH="1">
            <a:off x="3695700" y="2667000"/>
            <a:ext cx="2400300" cy="17526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 bwMode="auto">
          <a:xfrm>
            <a:off x="6096000" y="2667000"/>
            <a:ext cx="2400300" cy="17526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286000" y="2939844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 how many times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05700" y="2939844"/>
            <a:ext cx="240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Don’t </a:t>
            </a:r>
            <a:r>
              <a:rPr lang="en-US" sz="2400"/>
              <a:t>know </a:t>
            </a:r>
            <a:r>
              <a:rPr lang="en-US" sz="2400" dirty="0"/>
              <a:t>how many times</a:t>
            </a:r>
          </a:p>
        </p:txBody>
      </p:sp>
    </p:spTree>
    <p:extLst>
      <p:ext uri="{BB962C8B-B14F-4D97-AF65-F5344CB8AC3E}">
        <p14:creationId xmlns:p14="http://schemas.microsoft.com/office/powerpoint/2010/main" val="275156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1863524" y="4352081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9223" y="5400673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4096870" y="4851722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4098800" y="5675453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5039638" y="4857509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5041568" y="5681240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325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  <a:p>
            <a:endParaRPr lang="en-US" sz="3200" dirty="0"/>
          </a:p>
          <a:p>
            <a:r>
              <a:rPr lang="en-US" sz="3200" dirty="0"/>
              <a:t>Let’s first pretend the program must only work for this world.  What commands should Karel execute?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233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539" y="4877715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6853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94" y="4863296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2590800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4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4863296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3036576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34" name="Picture 33" descr="Screen Shot 2016-06-20 at 10.52.43 AM.png">
            <a:extLst>
              <a:ext uri="{FF2B5EF4-FFF2-40B4-BE49-F238E27FC236}">
                <a16:creationId xmlns:a16="http://schemas.microsoft.com/office/drawing/2014/main" id="{87AB5474-FB97-F84D-83C3-72EA5E667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3569976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3867BF-7780-6B4B-BD88-B1F9BC0B7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486329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4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4027176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00ED37-41CE-7C42-96BE-9B727A2CDC66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B4801C-C2E1-4D48-B5B4-07E7C6177ABA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304602-1F08-0344-960F-516FB5C2A37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1A6F7D-030C-A349-8D19-7D21DEF1DC0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0537EA-CA95-1346-9876-6356B3476C46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82D2F6-BDF6-0F4C-A2D8-07F8F8C0DE5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0B7F81-2447-0244-BC8E-AFA0D30729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524D97-20BB-DA49-A453-69E02ACC3106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0D304A-4C42-E84A-A2E4-2F0552C4335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4A5ABF-7951-0148-A7A8-95E18132063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3237F8-160F-A74D-B7B8-A32DD8B00C08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F34FD7-6D45-234C-AEBF-ED1F2618758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799AC1-7DDC-7841-92A1-E4AC2643CEA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 descr="Screen Shot 2016-06-20 at 10.52.43 AM.png">
            <a:extLst>
              <a:ext uri="{FF2B5EF4-FFF2-40B4-BE49-F238E27FC236}">
                <a16:creationId xmlns:a16="http://schemas.microsoft.com/office/drawing/2014/main" id="{CFA8B2DC-7F60-C14D-84B3-9B4D1A17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19A3931D-803E-D541-B231-DFAAEF8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7445886-574E-4441-BDE5-4ECA5739BD13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4F914F8-BF38-794D-9673-140025DE5A8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4F57F9-FB69-3140-B6B7-0F0B4E07511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76FE0B-7ECC-9E48-8A27-08A4C797B955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F119FF-FAE0-1C4A-960A-EE677E5534F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CD0D27-05D7-8B41-AEA1-CA14367F659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460844-083B-3B40-8BB7-5B5CCB8735FB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3CCA0C-3E1E-884B-9894-8F6F73D04B0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1E26FA-37E9-C149-824A-F7B28D39035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D31BE2-4897-A244-B5CD-CFEB75BF81E8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B8837A5-E811-A04B-ACD9-20B8E689C81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47E20E-A2C7-1A4E-8278-9BCB234D948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ACDB505-66AA-B546-8584-4199D075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665" y="486329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4560576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665" y="486329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5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00883" y="1752600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Code using conditions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programs that use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Decomposition and top-down design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5017776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4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7900083" y="5486400"/>
            <a:ext cx="2861386" cy="468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6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9979-2622-8E4A-9DCF-E7729A8A01AC}"/>
              </a:ext>
            </a:extLst>
          </p:cNvPr>
          <p:cNvSpPr txBox="1"/>
          <p:nvPr/>
        </p:nvSpPr>
        <p:spPr>
          <a:xfrm>
            <a:off x="491224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8B1002-96E3-6444-9992-B86122E2C71F}"/>
              </a:ext>
            </a:extLst>
          </p:cNvPr>
          <p:cNvSpPr txBox="1"/>
          <p:nvPr/>
        </p:nvSpPr>
        <p:spPr>
          <a:xfrm rot="20654514">
            <a:off x="5087850" y="3315484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We must put 4 beepers but move 3 times!</a:t>
            </a:r>
          </a:p>
        </p:txBody>
      </p:sp>
    </p:spTree>
    <p:extLst>
      <p:ext uri="{BB962C8B-B14F-4D97-AF65-F5344CB8AC3E}">
        <p14:creationId xmlns:p14="http://schemas.microsoft.com/office/powerpoint/2010/main" val="279907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6553200" y="4498753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9979-2622-8E4A-9DCF-E7729A8A01AC}"/>
              </a:ext>
            </a:extLst>
          </p:cNvPr>
          <p:cNvSpPr txBox="1"/>
          <p:nvPr/>
        </p:nvSpPr>
        <p:spPr>
          <a:xfrm>
            <a:off x="491224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8B1002-96E3-6444-9992-B86122E2C71F}"/>
              </a:ext>
            </a:extLst>
          </p:cNvPr>
          <p:cNvSpPr txBox="1"/>
          <p:nvPr/>
        </p:nvSpPr>
        <p:spPr>
          <a:xfrm rot="20654514">
            <a:off x="5087850" y="3315484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We must put 4 beepers but move 3 times!</a:t>
            </a:r>
          </a:p>
        </p:txBody>
      </p:sp>
    </p:spTree>
    <p:extLst>
      <p:ext uri="{BB962C8B-B14F-4D97-AF65-F5344CB8AC3E}">
        <p14:creationId xmlns:p14="http://schemas.microsoft.com/office/powerpoint/2010/main" val="298216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539" y="4877715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7193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539" y="4877715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D38FAA5C-FA55-3D4D-91BE-05CD854F92F3}"/>
              </a:ext>
            </a:extLst>
          </p:cNvPr>
          <p:cNvSpPr/>
          <p:nvPr/>
        </p:nvSpPr>
        <p:spPr>
          <a:xfrm>
            <a:off x="6393069" y="2557812"/>
            <a:ext cx="5341730" cy="4901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4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B6926AC7-D403-934C-8097-90EF3A234375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494" y="4863296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3" name="Rectangle: Rounded Corners 22">
            <a:extLst>
              <a:ext uri="{FF2B5EF4-FFF2-40B4-BE49-F238E27FC236}">
                <a16:creationId xmlns:a16="http://schemas.microsoft.com/office/drawing/2014/main" id="{C09549B8-A388-9549-9F8D-36EEF02D1B99}"/>
              </a:ext>
            </a:extLst>
          </p:cNvPr>
          <p:cNvSpPr/>
          <p:nvPr/>
        </p:nvSpPr>
        <p:spPr>
          <a:xfrm>
            <a:off x="6858000" y="3017161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4863296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24748C-0946-3F40-ADE2-80FD563A266B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5" name="Rectangle: Rounded Corners 22">
            <a:extLst>
              <a:ext uri="{FF2B5EF4-FFF2-40B4-BE49-F238E27FC236}">
                <a16:creationId xmlns:a16="http://schemas.microsoft.com/office/drawing/2014/main" id="{78179701-3106-9449-BBA5-0FF666EF617E}"/>
              </a:ext>
            </a:extLst>
          </p:cNvPr>
          <p:cNvSpPr/>
          <p:nvPr/>
        </p:nvSpPr>
        <p:spPr>
          <a:xfrm>
            <a:off x="6858000" y="3502246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04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1862C-EAFC-1646-BC92-1A2856D67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4863296"/>
            <a:ext cx="816735" cy="8210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24748C-0946-3F40-ADE2-80FD563A266B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5" name="Rectangle: Rounded Corners 22">
            <a:extLst>
              <a:ext uri="{FF2B5EF4-FFF2-40B4-BE49-F238E27FC236}">
                <a16:creationId xmlns:a16="http://schemas.microsoft.com/office/drawing/2014/main" id="{78179701-3106-9449-BBA5-0FF666EF617E}"/>
              </a:ext>
            </a:extLst>
          </p:cNvPr>
          <p:cNvSpPr/>
          <p:nvPr/>
        </p:nvSpPr>
        <p:spPr>
          <a:xfrm>
            <a:off x="6393069" y="2514600"/>
            <a:ext cx="5383205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7ED1E3-7F64-E74B-B714-BA8AC2461F27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0BB576-906A-0347-8BA1-804382B99543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B70ED-9389-0A4F-BC42-DC660FADE3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D5F737-6DCE-9346-8A3F-8C5FC39ABF4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F300DE-8061-EF42-9C13-5A13E264E529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29713E-73CA-1449-9C1E-DE2F9EA171E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321D9F-5015-2E42-87A2-8A0D23D47D4B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7E3B-9E52-B643-BDCE-16853373CE81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7C6D56A-B8E9-DF4C-9C7C-8426CB80A8D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A6B438-312E-9D4D-9EEB-3D550C3AAD3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AB1BE1-701B-AC42-8E4F-484DBEFEE463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8D1651-4FDC-6041-849A-0F39743BF9A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4B9D26-1154-424C-BB95-F718B19BDD7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>
            <a:extLst>
              <a:ext uri="{FF2B5EF4-FFF2-40B4-BE49-F238E27FC236}">
                <a16:creationId xmlns:a16="http://schemas.microsoft.com/office/drawing/2014/main" id="{03718A3A-01EB-804D-9202-3E066907FD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34" name="Picture 33" descr="Screen Shot 2016-06-20 at 10.52.43 AM.png">
            <a:extLst>
              <a:ext uri="{FF2B5EF4-FFF2-40B4-BE49-F238E27FC236}">
                <a16:creationId xmlns:a16="http://schemas.microsoft.com/office/drawing/2014/main" id="{87AB5474-FB97-F84D-83C3-72EA5E667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AF64BB0-4309-A84F-AC99-38A9A66F788D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074579-3517-8E49-B8F6-D442CC0E4F9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7C2011-B59E-3144-BE2E-28CCB3749C6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2E4550-3D7D-954B-AA8B-EDCB8A340624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1FA257-A89E-F447-86D7-326AB8D920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C19DDA-7F9E-2D41-A349-4627BC46EC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0DC022-D427-7F49-8BFA-7F62A0602CF3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A580-DD84-054C-B263-28BF4CCCD78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53AB0F-B300-3F41-8FDE-5BA4CC5C2C8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5E8F39-5DB8-4C4A-AD82-DFE280AAFF5B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F6DD40-6EC5-524F-8B3B-D6355BD5042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BD65E5-3C98-3640-A038-91B68321377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3867BF-7780-6B4B-BD88-B1F9BC0B7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7800" y="4863296"/>
            <a:ext cx="816735" cy="8210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D9C9212-D5F8-AA40-B66E-57792D77F8F1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7" name="Rectangle: Rounded Corners 22">
            <a:extLst>
              <a:ext uri="{FF2B5EF4-FFF2-40B4-BE49-F238E27FC236}">
                <a16:creationId xmlns:a16="http://schemas.microsoft.com/office/drawing/2014/main" id="{1B512BAF-9B8B-6E4D-B853-68ADF72C7DF3}"/>
              </a:ext>
            </a:extLst>
          </p:cNvPr>
          <p:cNvSpPr/>
          <p:nvPr/>
        </p:nvSpPr>
        <p:spPr>
          <a:xfrm>
            <a:off x="6858000" y="3017161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Karel and Control Flow</a:t>
            </a:r>
            <a:endParaRPr lang="en-US" altLang="x-none" sz="3600" b="1" dirty="0"/>
          </a:p>
          <a:p>
            <a:r>
              <a:rPr lang="en-US" altLang="x-none" sz="3600" dirty="0"/>
              <a:t>If/Else Statements</a:t>
            </a:r>
          </a:p>
          <a:p>
            <a:r>
              <a:rPr lang="en-US" altLang="x-none" sz="3600" dirty="0"/>
              <a:t>Decomposition and Top-Down Design</a:t>
            </a:r>
          </a:p>
          <a:p>
            <a:r>
              <a:rPr lang="en-US" altLang="x-none" sz="3600" b="1" dirty="0"/>
              <a:t>Practice:</a:t>
            </a:r>
            <a:r>
              <a:rPr lang="en-US" altLang="x-none" sz="3600" dirty="0"/>
              <a:t> Hurdle Jumper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00ED37-41CE-7C42-96BE-9B727A2CDC66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B4801C-C2E1-4D48-B5B4-07E7C6177ABA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304602-1F08-0344-960F-516FB5C2A37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1A6F7D-030C-A349-8D19-7D21DEF1DC0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0537EA-CA95-1346-9876-6356B3476C46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82D2F6-BDF6-0F4C-A2D8-07F8F8C0DE5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0B7F81-2447-0244-BC8E-AFA0D30729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524D97-20BB-DA49-A453-69E02ACC3106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0D304A-4C42-E84A-A2E4-2F0552C4335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4A5ABF-7951-0148-A7A8-95E18132063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3237F8-160F-A74D-B7B8-A32DD8B00C08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F34FD7-6D45-234C-AEBF-ED1F2618758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799AC1-7DDC-7841-92A1-E4AC2643CEA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 descr="Screen Shot 2016-06-20 at 10.52.43 AM.png">
            <a:extLst>
              <a:ext uri="{FF2B5EF4-FFF2-40B4-BE49-F238E27FC236}">
                <a16:creationId xmlns:a16="http://schemas.microsoft.com/office/drawing/2014/main" id="{CFA8B2DC-7F60-C14D-84B3-9B4D1A17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19A3931D-803E-D541-B231-DFAAEF8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7445886-574E-4441-BDE5-4ECA5739BD13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4F914F8-BF38-794D-9673-140025DE5A8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4F57F9-FB69-3140-B6B7-0F0B4E07511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76FE0B-7ECC-9E48-8A27-08A4C797B955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F119FF-FAE0-1C4A-960A-EE677E5534F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CD0D27-05D7-8B41-AEA1-CA14367F659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460844-083B-3B40-8BB7-5B5CCB8735FB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3CCA0C-3E1E-884B-9894-8F6F73D04B0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1E26FA-37E9-C149-824A-F7B28D39035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D31BE2-4897-A244-B5CD-CFEB75BF81E8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B8837A5-E811-A04B-ACD9-20B8E689C81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47E20E-A2C7-1A4E-8278-9BCB234D948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ACDB505-66AA-B546-8584-4199D075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665" y="4863296"/>
            <a:ext cx="816735" cy="8210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B94371-5AAE-8649-B236-D04F1DAB4072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3" name="Rectangle: Rounded Corners 22">
            <a:extLst>
              <a:ext uri="{FF2B5EF4-FFF2-40B4-BE49-F238E27FC236}">
                <a16:creationId xmlns:a16="http://schemas.microsoft.com/office/drawing/2014/main" id="{EE35DE81-A478-2D49-8C4E-78C0465C6422}"/>
              </a:ext>
            </a:extLst>
          </p:cNvPr>
          <p:cNvSpPr/>
          <p:nvPr/>
        </p:nvSpPr>
        <p:spPr>
          <a:xfrm>
            <a:off x="6858000" y="3502246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82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00ED37-41CE-7C42-96BE-9B727A2CDC66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B4801C-C2E1-4D48-B5B4-07E7C6177ABA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304602-1F08-0344-960F-516FB5C2A37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1A6F7D-030C-A349-8D19-7D21DEF1DC0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0537EA-CA95-1346-9876-6356B3476C46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82D2F6-BDF6-0F4C-A2D8-07F8F8C0DE5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0B7F81-2447-0244-BC8E-AFA0D30729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524D97-20BB-DA49-A453-69E02ACC3106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70D304A-4C42-E84A-A2E4-2F0552C4335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4A5ABF-7951-0148-A7A8-95E18132063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3237F8-160F-A74D-B7B8-A32DD8B00C08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F34FD7-6D45-234C-AEBF-ED1F26187584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799AC1-7DDC-7841-92A1-E4AC2643CEA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 descr="Screen Shot 2016-06-20 at 10.52.43 AM.png">
            <a:extLst>
              <a:ext uri="{FF2B5EF4-FFF2-40B4-BE49-F238E27FC236}">
                <a16:creationId xmlns:a16="http://schemas.microsoft.com/office/drawing/2014/main" id="{CFA8B2DC-7F60-C14D-84B3-9B4D1A178A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19A3931D-803E-D541-B231-DFAAEF8907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7445886-574E-4441-BDE5-4ECA5739BD13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4F914F8-BF38-794D-9673-140025DE5A81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4F57F9-FB69-3140-B6B7-0F0B4E07511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76FE0B-7ECC-9E48-8A27-08A4C797B955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F119FF-FAE0-1C4A-960A-EE677E5534F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CD0D27-05D7-8B41-AEA1-CA14367F659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460844-083B-3B40-8BB7-5B5CCB8735FB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73CCA0C-3E1E-884B-9894-8F6F73D04B0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01E26FA-37E9-C149-824A-F7B28D39035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D31BE2-4897-A244-B5CD-CFEB75BF81E8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B8837A5-E811-A04B-ACD9-20B8E689C81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47E20E-A2C7-1A4E-8278-9BCB234D948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ACDB505-66AA-B546-8584-4199D075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665" y="4863296"/>
            <a:ext cx="816735" cy="8210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8C97A23-2192-404E-BA73-DFED104D0F81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5" name="Rectangle: Rounded Corners 22">
            <a:extLst>
              <a:ext uri="{FF2B5EF4-FFF2-40B4-BE49-F238E27FC236}">
                <a16:creationId xmlns:a16="http://schemas.microsoft.com/office/drawing/2014/main" id="{CCB24309-37A9-054E-992D-CC97243A7969}"/>
              </a:ext>
            </a:extLst>
          </p:cNvPr>
          <p:cNvSpPr/>
          <p:nvPr/>
        </p:nvSpPr>
        <p:spPr>
          <a:xfrm>
            <a:off x="6393069" y="2514600"/>
            <a:ext cx="5383205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89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665" y="4863296"/>
            <a:ext cx="816735" cy="8210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1F0A3E6-9E8A-C843-A4D7-963C150A56ED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5" name="Rectangle: Rounded Corners 22">
            <a:extLst>
              <a:ext uri="{FF2B5EF4-FFF2-40B4-BE49-F238E27FC236}">
                <a16:creationId xmlns:a16="http://schemas.microsoft.com/office/drawing/2014/main" id="{21758339-B95D-3B45-8883-31ECA95A3033}"/>
              </a:ext>
            </a:extLst>
          </p:cNvPr>
          <p:cNvSpPr/>
          <p:nvPr/>
        </p:nvSpPr>
        <p:spPr>
          <a:xfrm>
            <a:off x="6858000" y="3017161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3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0E195BF-A703-9641-8B51-096231EF6E94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5" name="Rectangle: Rounded Corners 22">
            <a:extLst>
              <a:ext uri="{FF2B5EF4-FFF2-40B4-BE49-F238E27FC236}">
                <a16:creationId xmlns:a16="http://schemas.microsoft.com/office/drawing/2014/main" id="{222C20A0-ABA8-844D-8E29-7D312AE68E23}"/>
              </a:ext>
            </a:extLst>
          </p:cNvPr>
          <p:cNvSpPr/>
          <p:nvPr/>
        </p:nvSpPr>
        <p:spPr>
          <a:xfrm>
            <a:off x="6858000" y="3502246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74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0E195BF-A703-9641-8B51-096231EF6E94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5" name="Rectangle: Rounded Corners 22">
            <a:extLst>
              <a:ext uri="{FF2B5EF4-FFF2-40B4-BE49-F238E27FC236}">
                <a16:creationId xmlns:a16="http://schemas.microsoft.com/office/drawing/2014/main" id="{222C20A0-ABA8-844D-8E29-7D312AE68E23}"/>
              </a:ext>
            </a:extLst>
          </p:cNvPr>
          <p:cNvSpPr/>
          <p:nvPr/>
        </p:nvSpPr>
        <p:spPr>
          <a:xfrm>
            <a:off x="6393069" y="2514600"/>
            <a:ext cx="5383205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3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44A81AC-DEEF-024E-BE8B-06110D879207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6" name="Rectangle: Rounded Corners 22">
            <a:extLst>
              <a:ext uri="{FF2B5EF4-FFF2-40B4-BE49-F238E27FC236}">
                <a16:creationId xmlns:a16="http://schemas.microsoft.com/office/drawing/2014/main" id="{4DA417FA-ABD7-5041-AB99-6EF1C782AA3B}"/>
              </a:ext>
            </a:extLst>
          </p:cNvPr>
          <p:cNvSpPr/>
          <p:nvPr/>
        </p:nvSpPr>
        <p:spPr>
          <a:xfrm>
            <a:off x="6393069" y="4002046"/>
            <a:ext cx="4918274" cy="5363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07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44A81AC-DEEF-024E-BE8B-06110D879207}"/>
              </a:ext>
            </a:extLst>
          </p:cNvPr>
          <p:cNvSpPr txBox="1"/>
          <p:nvPr/>
        </p:nvSpPr>
        <p:spPr>
          <a:xfrm>
            <a:off x="6393069" y="2476297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8541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9979-2622-8E4A-9DCF-E7729A8A01AC}"/>
              </a:ext>
            </a:extLst>
          </p:cNvPr>
          <p:cNvSpPr txBox="1"/>
          <p:nvPr/>
        </p:nvSpPr>
        <p:spPr>
          <a:xfrm>
            <a:off x="491224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8B1002-96E3-6444-9992-B86122E2C71F}"/>
              </a:ext>
            </a:extLst>
          </p:cNvPr>
          <p:cNvSpPr txBox="1"/>
          <p:nvPr/>
        </p:nvSpPr>
        <p:spPr>
          <a:xfrm rot="20654514">
            <a:off x="5087850" y="3315484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We must put N beepers but move N-1 times!</a:t>
            </a:r>
          </a:p>
        </p:txBody>
      </p:sp>
    </p:spTree>
    <p:extLst>
      <p:ext uri="{BB962C8B-B14F-4D97-AF65-F5344CB8AC3E}">
        <p14:creationId xmlns:p14="http://schemas.microsoft.com/office/powerpoint/2010/main" val="613650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7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9979-2622-8E4A-9DCF-E7729A8A01AC}"/>
              </a:ext>
            </a:extLst>
          </p:cNvPr>
          <p:cNvSpPr txBox="1"/>
          <p:nvPr/>
        </p:nvSpPr>
        <p:spPr>
          <a:xfrm>
            <a:off x="491224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8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Karel and Control Flow</a:t>
            </a:r>
            <a:endParaRPr lang="en-US" altLang="x-none" sz="3600" b="1" dirty="0"/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If/Else Statements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Decomposition and Top-Down Design</a:t>
            </a:r>
          </a:p>
          <a:p>
            <a:r>
              <a:rPr lang="en-US" altLang="x-none" sz="3600" b="1" dirty="0">
                <a:solidFill>
                  <a:schemeClr val="bg1">
                    <a:lumMod val="85000"/>
                  </a:schemeClr>
                </a:solidFill>
              </a:rPr>
              <a:t>Practice:</a:t>
            </a:r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 Hurdle Jumper</a:t>
            </a:r>
          </a:p>
        </p:txBody>
      </p:sp>
    </p:spTree>
    <p:extLst>
      <p:ext uri="{BB962C8B-B14F-4D97-AF65-F5344CB8AC3E}">
        <p14:creationId xmlns:p14="http://schemas.microsoft.com/office/powerpoint/2010/main" val="2020092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9979-2622-8E4A-9DCF-E7729A8A01AC}"/>
              </a:ext>
            </a:extLst>
          </p:cNvPr>
          <p:cNvSpPr txBox="1"/>
          <p:nvPr/>
        </p:nvSpPr>
        <p:spPr>
          <a:xfrm>
            <a:off x="491224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FB54D0-D83A-A849-8360-89B7CD025A38}"/>
              </a:ext>
            </a:extLst>
          </p:cNvPr>
          <p:cNvSpPr txBox="1"/>
          <p:nvPr/>
        </p:nvSpPr>
        <p:spPr>
          <a:xfrm>
            <a:off x="6553200" y="4498753"/>
            <a:ext cx="538320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move()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73922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1DAE-52C4-FE42-8CA9-6AA5FBE6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2C2CFA-EB17-7641-8FAE-768F54347D40}"/>
              </a:ext>
            </a:extLst>
          </p:cNvPr>
          <p:cNvSpPr/>
          <p:nvPr/>
        </p:nvSpPr>
        <p:spPr>
          <a:xfrm>
            <a:off x="457199" y="1480595"/>
            <a:ext cx="1127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 want Karel to put down a row of beepers until it reaches a wall.  How do I do this?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1AD85-B017-434B-A7AC-1A9EE95C791B}"/>
              </a:ext>
            </a:extLst>
          </p:cNvPr>
          <p:cNvSpPr txBox="1"/>
          <p:nvPr/>
        </p:nvSpPr>
        <p:spPr>
          <a:xfrm>
            <a:off x="7864522" y="2526422"/>
            <a:ext cx="289694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move()</a:t>
            </a:r>
          </a:p>
          <a:p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EAD7E9-5731-E142-A909-558A279BC5A1}"/>
              </a:ext>
            </a:extLst>
          </p:cNvPr>
          <p:cNvSpPr/>
          <p:nvPr/>
        </p:nvSpPr>
        <p:spPr>
          <a:xfrm>
            <a:off x="476692" y="3810000"/>
            <a:ext cx="382219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85231D-DC62-854A-857D-E59901923E72}"/>
              </a:ext>
            </a:extLst>
          </p:cNvPr>
          <p:cNvGrpSpPr/>
          <p:nvPr/>
        </p:nvGrpSpPr>
        <p:grpSpPr>
          <a:xfrm>
            <a:off x="904955" y="4296137"/>
            <a:ext cx="163974" cy="150471"/>
            <a:chOff x="4409955" y="3692324"/>
            <a:chExt cx="163974" cy="15047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38AD652-0205-F548-B834-5296744A13F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4087D-96E0-AD41-BF34-31BF89CE19E9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8C912B-0908-7A46-A29B-A5A95E5224E3}"/>
              </a:ext>
            </a:extLst>
          </p:cNvPr>
          <p:cNvGrpSpPr/>
          <p:nvPr/>
        </p:nvGrpSpPr>
        <p:grpSpPr>
          <a:xfrm>
            <a:off x="1763411" y="4309641"/>
            <a:ext cx="163974" cy="150471"/>
            <a:chOff x="4409955" y="3692324"/>
            <a:chExt cx="163974" cy="15047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7F338E-8D38-4E43-9924-7279AC9A01D3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5AF5CF-D520-F741-B665-322C799607C8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93C2E2-1033-6542-80C8-B56EA9B39FCA}"/>
              </a:ext>
            </a:extLst>
          </p:cNvPr>
          <p:cNvGrpSpPr/>
          <p:nvPr/>
        </p:nvGrpSpPr>
        <p:grpSpPr>
          <a:xfrm>
            <a:off x="906885" y="5119868"/>
            <a:ext cx="163974" cy="150471"/>
            <a:chOff x="4409955" y="3692324"/>
            <a:chExt cx="163974" cy="1504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A3E5E27-02F4-F74A-B5EF-677B114FD45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1146495-9BB9-154B-BAD0-52BC2B72C5A1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28442F6-0674-D648-B966-ED6B5371F1ED}"/>
              </a:ext>
            </a:extLst>
          </p:cNvPr>
          <p:cNvGrpSpPr/>
          <p:nvPr/>
        </p:nvGrpSpPr>
        <p:grpSpPr>
          <a:xfrm>
            <a:off x="1765341" y="5133372"/>
            <a:ext cx="163974" cy="150471"/>
            <a:chOff x="4409955" y="3692324"/>
            <a:chExt cx="163974" cy="150471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04C27A-8339-B744-9DF6-5370392BA32A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8760B0D-2FCF-AC44-B344-AFC5DD792F7D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Screen Shot 2016-06-20 at 10.52.43 AM.png">
            <a:extLst>
              <a:ext uri="{FF2B5EF4-FFF2-40B4-BE49-F238E27FC236}">
                <a16:creationId xmlns:a16="http://schemas.microsoft.com/office/drawing/2014/main" id="{7462E91D-ED86-E74F-A844-047D41307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312" y="4805423"/>
            <a:ext cx="717630" cy="729205"/>
          </a:xfrm>
          <a:prstGeom prst="rect">
            <a:avLst/>
          </a:prstGeom>
        </p:spPr>
      </p:pic>
      <p:pic>
        <p:nvPicPr>
          <p:cNvPr id="50" name="Picture 49" descr="Screen Shot 2016-06-20 at 10.52.43 AM.png">
            <a:extLst>
              <a:ext uri="{FF2B5EF4-FFF2-40B4-BE49-F238E27FC236}">
                <a16:creationId xmlns:a16="http://schemas.microsoft.com/office/drawing/2014/main" id="{AF8D04F6-67A8-3C46-A6B2-B72F0CAAB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4800600"/>
            <a:ext cx="717630" cy="72920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050D988-1AC0-514F-A781-E5CDB3AE1E22}"/>
              </a:ext>
            </a:extLst>
          </p:cNvPr>
          <p:cNvGrpSpPr/>
          <p:nvPr/>
        </p:nvGrpSpPr>
        <p:grpSpPr>
          <a:xfrm>
            <a:off x="2710038" y="4309641"/>
            <a:ext cx="163974" cy="150471"/>
            <a:chOff x="4409955" y="3692324"/>
            <a:chExt cx="163974" cy="1504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1C6D842-BCF7-2F4D-9EF6-ED0DDF96D88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C21146-B755-DF47-9DEC-646A9A13AE3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04E17E5-3F36-784D-AF55-1AC259595E39}"/>
              </a:ext>
            </a:extLst>
          </p:cNvPr>
          <p:cNvGrpSpPr/>
          <p:nvPr/>
        </p:nvGrpSpPr>
        <p:grpSpPr>
          <a:xfrm>
            <a:off x="2711968" y="5133372"/>
            <a:ext cx="163974" cy="150471"/>
            <a:chOff x="4409955" y="3692324"/>
            <a:chExt cx="163974" cy="1504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7CF9569-D547-4649-93F0-58C2852097A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89DBC9-D900-8F4B-A85B-B19ECD447C4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994932-6155-A142-AE88-A541C5BBF0BA}"/>
              </a:ext>
            </a:extLst>
          </p:cNvPr>
          <p:cNvGrpSpPr/>
          <p:nvPr/>
        </p:nvGrpSpPr>
        <p:grpSpPr>
          <a:xfrm>
            <a:off x="3652806" y="4315428"/>
            <a:ext cx="163974" cy="150471"/>
            <a:chOff x="4409955" y="3692324"/>
            <a:chExt cx="163974" cy="15047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3B0E06-BAB9-AE42-84B3-DCEF1C3B41EE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B221A4-8D1E-784D-B770-D7834100A16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131A25-0313-CF47-A67E-B843162871E1}"/>
              </a:ext>
            </a:extLst>
          </p:cNvPr>
          <p:cNvGrpSpPr/>
          <p:nvPr/>
        </p:nvGrpSpPr>
        <p:grpSpPr>
          <a:xfrm>
            <a:off x="3654736" y="5139159"/>
            <a:ext cx="163974" cy="150471"/>
            <a:chOff x="4409955" y="3692324"/>
            <a:chExt cx="163974" cy="1504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6D4DC-835E-1B4F-956C-6F70E82204B5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906DDB-293D-9A4F-A101-DA9C13965E1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 descr="Screen Shot 2016-06-20 at 10.52.43 AM.png">
            <a:extLst>
              <a:ext uri="{FF2B5EF4-FFF2-40B4-BE49-F238E27FC236}">
                <a16:creationId xmlns:a16="http://schemas.microsoft.com/office/drawing/2014/main" id="{30998060-0B4A-C942-91AE-A9394ED8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4800600"/>
            <a:ext cx="717630" cy="729205"/>
          </a:xfrm>
          <a:prstGeom prst="rect">
            <a:avLst/>
          </a:prstGeom>
        </p:spPr>
      </p:pic>
      <p:pic>
        <p:nvPicPr>
          <p:cNvPr id="35" name="Picture 34" descr="Screen Shot 2016-06-20 at 10.52.43 AM.png">
            <a:extLst>
              <a:ext uri="{FF2B5EF4-FFF2-40B4-BE49-F238E27FC236}">
                <a16:creationId xmlns:a16="http://schemas.microsoft.com/office/drawing/2014/main" id="{8B91996E-3382-024F-967A-11AF33078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7170" y="4800600"/>
            <a:ext cx="717630" cy="7292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17F2AD-C6A8-1C41-8D9E-B97EDC5E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265" y="4863296"/>
            <a:ext cx="816735" cy="821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E9979-2622-8E4A-9DCF-E7729A8A01AC}"/>
              </a:ext>
            </a:extLst>
          </p:cNvPr>
          <p:cNvSpPr txBox="1"/>
          <p:nvPr/>
        </p:nvSpPr>
        <p:spPr>
          <a:xfrm>
            <a:off x="4912242" y="29983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8B1002-96E3-6444-9992-B86122E2C71F}"/>
              </a:ext>
            </a:extLst>
          </p:cNvPr>
          <p:cNvSpPr txBox="1"/>
          <p:nvPr/>
        </p:nvSpPr>
        <p:spPr>
          <a:xfrm rot="20654514">
            <a:off x="5087850" y="3315484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We must put N beepers but move N-1 times!</a:t>
            </a:r>
          </a:p>
        </p:txBody>
      </p:sp>
    </p:spTree>
    <p:extLst>
      <p:ext uri="{BB962C8B-B14F-4D97-AF65-F5344CB8AC3E}">
        <p14:creationId xmlns:p14="http://schemas.microsoft.com/office/powerpoint/2010/main" val="1358500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586"/>
          <a:stretch/>
        </p:blipFill>
        <p:spPr>
          <a:xfrm>
            <a:off x="1905000" y="1676400"/>
            <a:ext cx="8382000" cy="4419600"/>
          </a:xfrm>
        </p:spPr>
      </p:pic>
      <p:sp>
        <p:nvSpPr>
          <p:cNvPr id="5" name="TextBox 4"/>
          <p:cNvSpPr txBox="1"/>
          <p:nvPr/>
        </p:nvSpPr>
        <p:spPr>
          <a:xfrm>
            <a:off x="3564699" y="5603558"/>
            <a:ext cx="43519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/>
              <a:t>8 fence segments, but 9 posts!</a:t>
            </a:r>
            <a:endParaRPr 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4187343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Fencepost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The fencepost structure is useful when you want to loop a set of statements but do one part of that set 1 </a:t>
            </a:r>
            <a:r>
              <a:rPr lang="en-US" sz="2600" i="1" dirty="0"/>
              <a:t>additional</a:t>
            </a:r>
            <a:r>
              <a:rPr lang="en-US" sz="2600" dirty="0"/>
              <a:t> time.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			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post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			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fence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		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post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or...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		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post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			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fence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			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post</a:t>
            </a:r>
          </a:p>
        </p:txBody>
      </p:sp>
    </p:spTree>
    <p:extLst>
      <p:ext uri="{BB962C8B-B14F-4D97-AF65-F5344CB8AC3E}">
        <p14:creationId xmlns:p14="http://schemas.microsoft.com/office/powerpoint/2010/main" val="4223007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8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Karel and Control Flow</a:t>
            </a:r>
            <a:endParaRPr lang="en-US" altLang="x-none" sz="36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x-none" sz="3600" dirty="0"/>
              <a:t>If/Else Statements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Decomposition and Top-Down Design</a:t>
            </a:r>
          </a:p>
          <a:p>
            <a:r>
              <a:rPr lang="en-US" altLang="x-none" sz="3600" b="1" dirty="0">
                <a:solidFill>
                  <a:schemeClr val="bg1">
                    <a:lumMod val="85000"/>
                  </a:schemeClr>
                </a:solidFill>
              </a:rPr>
              <a:t>Practice:</a:t>
            </a:r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 Hurdle Jumper</a:t>
            </a:r>
          </a:p>
        </p:txBody>
      </p:sp>
    </p:spTree>
    <p:extLst>
      <p:ext uri="{BB962C8B-B14F-4D97-AF65-F5344CB8AC3E}">
        <p14:creationId xmlns:p14="http://schemas.microsoft.com/office/powerpoint/2010/main" val="2718368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clean up all beepers in front of it until it reaches a wall.  How do I do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7C245-BF0F-544B-AE3D-8A5F8CE2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6" y="2496273"/>
            <a:ext cx="1052648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0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Will this work?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3200" b="1" dirty="0"/>
              <a:t>No.  </a:t>
            </a:r>
            <a:r>
              <a:rPr lang="en-US" sz="3200" dirty="0"/>
              <a:t>This may crash, because Karel </a:t>
            </a:r>
            <a:r>
              <a:rPr lang="en-US" sz="3200" i="1" dirty="0"/>
              <a:t>cannot pick up beepers if there aren’t any</a:t>
            </a:r>
            <a:r>
              <a:rPr lang="en-US" sz="3200" dirty="0"/>
              <a:t>.  We don’t </a:t>
            </a:r>
            <a:r>
              <a:rPr lang="en-US" sz="3200" b="1" dirty="0"/>
              <a:t>always</a:t>
            </a:r>
            <a:r>
              <a:rPr lang="en-US" sz="3200" dirty="0"/>
              <a:t> want Karel to pick up beepers; just when there is a beeper to pick up.</a:t>
            </a:r>
            <a:endParaRPr lang="en-US" sz="3200" dirty="0"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8EC90-F1E0-8A4A-8919-44122E10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17" y="1905000"/>
            <a:ext cx="6631583" cy="24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0C3B-3280-4C4B-A55C-3B74AED2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DA501-79C0-954D-827A-287F7CF29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71" y="1295400"/>
            <a:ext cx="6734814" cy="2702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321020-8896-CC4A-B9DC-DBFA06A39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877" y="3176088"/>
            <a:ext cx="4572001" cy="1643743"/>
          </a:xfrm>
          <a:prstGeom prst="rect">
            <a:avLst/>
          </a:prstGeom>
          <a:effectLst>
            <a:outerShdw blurRad="508000" dist="2667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0C08B2-8EDE-2D44-9340-DBD2C9234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77" y="5046544"/>
            <a:ext cx="10541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87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Instead, use an </a:t>
            </a:r>
            <a:r>
              <a:rPr lang="en-US" sz="3200" b="1" dirty="0"/>
              <a:t>if </a:t>
            </a:r>
            <a:r>
              <a:rPr lang="en-US" sz="3200" dirty="0"/>
              <a:t>statement: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3200" dirty="0"/>
              <a:t>Runs the statements in the body </a:t>
            </a:r>
            <a:r>
              <a:rPr lang="en-US" sz="3200" i="1" dirty="0"/>
              <a:t>once</a:t>
            </a:r>
            <a:r>
              <a:rPr lang="en-US" sz="3200" dirty="0"/>
              <a:t> if </a:t>
            </a:r>
            <a:r>
              <a:rPr lang="en-US" sz="3200" b="1" i="1" dirty="0"/>
              <a:t>condition</a:t>
            </a:r>
            <a:r>
              <a:rPr lang="en-US" sz="3200" dirty="0"/>
              <a:t> is true.  These are the same conditions you can use for </a:t>
            </a:r>
            <a:r>
              <a:rPr lang="en-US" sz="3200" b="1" dirty="0"/>
              <a:t>while </a:t>
            </a:r>
            <a:r>
              <a:rPr lang="en-US" sz="3200" dirty="0"/>
              <a:t>loops!</a:t>
            </a:r>
            <a:endParaRPr lang="en-US" sz="3200" dirty="0"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90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Now we can say: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if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beepers_present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3200" dirty="0"/>
              <a:t>Karel won’t crash because it will only pick up a beeper if there is one.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8EC90-F1E0-8A4A-8919-44122E10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17" y="1905000"/>
            <a:ext cx="6631583" cy="249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0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 quick question!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C8438B-89AC-9D49-9443-5918A26DF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3000" y="955116"/>
            <a:ext cx="10668000" cy="92768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x-none" sz="4400" dirty="0"/>
              <a:t>Which code will result in the following world?</a:t>
            </a:r>
            <a:endParaRPr lang="en-US" altLang="x-none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27D17A-BF9A-1344-82C1-A45A38CAB3E4}"/>
              </a:ext>
            </a:extLst>
          </p:cNvPr>
          <p:cNvSpPr/>
          <p:nvPr/>
        </p:nvSpPr>
        <p:spPr>
          <a:xfrm>
            <a:off x="1143000" y="4876308"/>
            <a:ext cx="4800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move()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561F8-95AB-FF4D-AFE3-C3B8C34EA193}"/>
              </a:ext>
            </a:extLst>
          </p:cNvPr>
          <p:cNvSpPr/>
          <p:nvPr/>
        </p:nvSpPr>
        <p:spPr>
          <a:xfrm>
            <a:off x="6629400" y="4876308"/>
            <a:ext cx="518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while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front_is_clear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move()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28153-AB24-5E44-9494-E10EB48B1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"/>
          <a:stretch/>
        </p:blipFill>
        <p:spPr>
          <a:xfrm>
            <a:off x="6579376" y="2098116"/>
            <a:ext cx="3566107" cy="2277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61C78-0A69-DF4A-A373-72A6DA7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46" y="2117415"/>
            <a:ext cx="3505979" cy="225858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B8DDFC-D79F-4A45-8811-C59F83F078FC}"/>
              </a:ext>
            </a:extLst>
          </p:cNvPr>
          <p:cNvCxnSpPr>
            <a:cxnSpLocks/>
          </p:cNvCxnSpPr>
          <p:nvPr/>
        </p:nvCxnSpPr>
        <p:spPr>
          <a:xfrm>
            <a:off x="5905500" y="3211659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B2B412D-FF6C-4941-B218-B427FD11D78E}"/>
              </a:ext>
            </a:extLst>
          </p:cNvPr>
          <p:cNvSpPr/>
          <p:nvPr/>
        </p:nvSpPr>
        <p:spPr>
          <a:xfrm>
            <a:off x="8354053" y="6227549"/>
            <a:ext cx="55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(B)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461EA-9EFA-A144-B751-BD20E302F087}"/>
              </a:ext>
            </a:extLst>
          </p:cNvPr>
          <p:cNvSpPr/>
          <p:nvPr/>
        </p:nvSpPr>
        <p:spPr>
          <a:xfrm>
            <a:off x="2362200" y="6199747"/>
            <a:ext cx="562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3375-A0D3-AC4C-86E5-47B30CC0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and Indentation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4E024-F19E-2F48-956D-D756C2CE9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if </a:t>
            </a:r>
            <a:r>
              <a:rPr lang="en-US" altLang="en-US" b="1" i="1" u="sng" dirty="0">
                <a:latin typeface="Times New Roman" panose="02020603050405020304" pitchFamily="18" charset="0"/>
              </a:rPr>
              <a:t>condition</a:t>
            </a:r>
            <a:r>
              <a:rPr lang="en-US" altLang="en-US" b="1" dirty="0">
                <a:latin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</a:t>
            </a:r>
            <a:r>
              <a:rPr lang="en-US" altLang="en-US" b="1" dirty="0">
                <a:latin typeface="Courier New" panose="02070309020205020404" pitchFamily="49" charset="0"/>
              </a:rPr>
              <a:t>    </a:t>
            </a:r>
            <a:r>
              <a:rPr lang="en-US" altLang="en-US" b="1" i="1" dirty="0">
                <a:latin typeface="Times New Roman" panose="02020603050405020304" pitchFamily="18" charset="0"/>
              </a:rPr>
              <a:t>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safe_pick_up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if </a:t>
            </a:r>
            <a:r>
              <a:rPr lang="en-US" altLang="en-US" b="1" dirty="0" err="1">
                <a:latin typeface="Courier New" panose="02070309020205020404" pitchFamily="49" charset="0"/>
              </a:rPr>
              <a:t>beepers_present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pick_beeper</a:t>
            </a:r>
            <a:r>
              <a:rPr lang="en-US" altLang="en-US" b="1" dirty="0">
                <a:latin typeface="Courier New" panose="02070309020205020404" pitchFamily="49" charset="0"/>
              </a:rPr>
              <a:t>()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CC0B12-F4ED-6243-A4C4-7892E1E2C3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EFE668CE-2990-6347-942E-C2313B379E66}"/>
              </a:ext>
            </a:extLst>
          </p:cNvPr>
          <p:cNvSpPr/>
          <p:nvPr/>
        </p:nvSpPr>
        <p:spPr>
          <a:xfrm>
            <a:off x="597196" y="3929538"/>
            <a:ext cx="857098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9741E473-DDEC-0541-9EF8-8AABDC813BA6}"/>
              </a:ext>
            </a:extLst>
          </p:cNvPr>
          <p:cNvSpPr/>
          <p:nvPr/>
        </p:nvSpPr>
        <p:spPr>
          <a:xfrm>
            <a:off x="1475630" y="4332131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28CE6C53-73F8-6940-90D8-8D50B09EEAD5}"/>
              </a:ext>
            </a:extLst>
          </p:cNvPr>
          <p:cNvSpPr/>
          <p:nvPr/>
        </p:nvSpPr>
        <p:spPr>
          <a:xfrm>
            <a:off x="609600" y="2049685"/>
            <a:ext cx="793999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AEFC-F682-F347-A27C-C3793B53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390E0-7A84-274C-82E5-995BA6439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if we want to do one thing if some condition is true, and another otherwise?  We can add an </a:t>
            </a:r>
            <a:r>
              <a:rPr lang="en-US" sz="3200" b="1" dirty="0"/>
              <a:t>else</a:t>
            </a:r>
            <a:r>
              <a:rPr lang="en-US" sz="3200" dirty="0"/>
              <a:t> statement: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3200" b="1" i="1" dirty="0"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statement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statement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statement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statement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67D1F5-200A-D94E-BA51-57165D387C4E}"/>
              </a:ext>
            </a:extLst>
          </p:cNvPr>
          <p:cNvSpPr/>
          <p:nvPr/>
        </p:nvSpPr>
        <p:spPr bwMode="auto">
          <a:xfrm>
            <a:off x="5562600" y="3429000"/>
            <a:ext cx="4648200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366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2800" dirty="0">
                <a:latin typeface="+mn-lt"/>
                <a:cs typeface="Courier New" panose="02070309020205020404" pitchFamily="49" charset="0"/>
              </a:rPr>
              <a:t>This will run the first group of statements if </a:t>
            </a:r>
            <a:r>
              <a:rPr lang="en-US" sz="2800" b="1" i="1" dirty="0">
                <a:latin typeface="+mn-lt"/>
                <a:cs typeface="Courier New" panose="02070309020205020404" pitchFamily="49" charset="0"/>
              </a:rPr>
              <a:t>condition</a:t>
            </a:r>
            <a:r>
              <a:rPr lang="en-US" sz="2800" dirty="0">
                <a:latin typeface="+mn-lt"/>
                <a:cs typeface="Courier New" panose="02070309020205020404" pitchFamily="49" charset="0"/>
              </a:rPr>
              <a:t> i</a:t>
            </a:r>
            <a:r>
              <a:rPr lang="en-US" sz="2800" dirty="0">
                <a:cs typeface="Courier New" panose="02070309020205020404" pitchFamily="49" charset="0"/>
              </a:rPr>
              <a:t>s true; otherwise, it runs the second group of statements.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80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9AAB-8772-9A43-9B2C-DC3CFC6B6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00B4E-34DC-4C4A-AF44-F3885E295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What does this code do?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beepers_present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pick_beeper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else: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put_beeper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9430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2134-3AD6-BB46-BE38-59454E950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 and Indentation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D5E845-2B28-684E-9C4F-D0521A323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if </a:t>
            </a:r>
            <a:r>
              <a:rPr lang="en-US" altLang="en-US" b="1" i="1" u="sng" dirty="0">
                <a:latin typeface="Times New Roman" panose="02020603050405020304" pitchFamily="18" charset="0"/>
              </a:rPr>
              <a:t>condition</a:t>
            </a:r>
            <a:r>
              <a:rPr lang="en-US" altLang="en-US" b="1" dirty="0">
                <a:latin typeface="Courier New" panose="02070309020205020404" pitchFamily="49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en-US" b="1" i="1" dirty="0">
                <a:latin typeface="Courier New" panose="02070309020205020404" pitchFamily="49" charset="0"/>
              </a:rPr>
              <a:t>	    </a:t>
            </a:r>
            <a:r>
              <a:rPr lang="en-US" altLang="en-US" b="1" i="1" dirty="0">
                <a:latin typeface="Times New Roman" panose="02020603050405020304" pitchFamily="18" charset="0"/>
              </a:rPr>
              <a:t>statements</a:t>
            </a:r>
            <a:r>
              <a:rPr lang="en-US" altLang="en-US" b="1" dirty="0">
                <a:latin typeface="Courier New" panose="02070309020205020404" pitchFamily="49" charset="0"/>
              </a:rPr>
              <a:t>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else: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</a:t>
            </a:r>
            <a:r>
              <a:rPr lang="en-US" altLang="en-US" b="1" i="1" dirty="0">
                <a:latin typeface="Times New Roman" panose="02020603050405020304" pitchFamily="18" charset="0"/>
              </a:rPr>
              <a:t>statements</a:t>
            </a:r>
            <a:r>
              <a:rPr lang="en-US" altLang="en-US" b="1" dirty="0">
                <a:latin typeface="Courier New" panose="02070309020205020404" pitchFamily="49" charset="0"/>
              </a:rPr>
              <a:t>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invert_beepers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if </a:t>
            </a:r>
            <a:r>
              <a:rPr lang="en-US" altLang="en-US" b="1" dirty="0" err="1">
                <a:latin typeface="Courier New" panose="02070309020205020404" pitchFamily="49" charset="0"/>
              </a:rPr>
              <a:t>beepers_present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pick_beeper</a:t>
            </a:r>
            <a:r>
              <a:rPr lang="en-US" altLang="en-US" b="1" dirty="0">
                <a:latin typeface="Courier New" panose="02070309020205020404" pitchFamily="49" charset="0"/>
              </a:rPr>
              <a:t>()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else: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put_beeper</a:t>
            </a:r>
            <a:r>
              <a:rPr lang="en-US" altLang="en-US" b="1" dirty="0">
                <a:latin typeface="Courier New" panose="02070309020205020404" pitchFamily="49" charset="0"/>
              </a:rPr>
              <a:t>()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49CF30-6EF9-6448-8B10-9C480DE2AE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3725" y="3652837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1BEED91E-2791-014A-B8DA-72AF7995F840}"/>
              </a:ext>
            </a:extLst>
          </p:cNvPr>
          <p:cNvSpPr/>
          <p:nvPr/>
        </p:nvSpPr>
        <p:spPr>
          <a:xfrm>
            <a:off x="743102" y="4130591"/>
            <a:ext cx="857098" cy="1750844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1D52B979-61B8-584F-A7D5-84B1088EBBBA}"/>
              </a:ext>
            </a:extLst>
          </p:cNvPr>
          <p:cNvSpPr/>
          <p:nvPr/>
        </p:nvSpPr>
        <p:spPr>
          <a:xfrm>
            <a:off x="1676400" y="4493698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198019F2-5695-6244-B0CD-94FABFDB2BF4}"/>
              </a:ext>
            </a:extLst>
          </p:cNvPr>
          <p:cNvSpPr/>
          <p:nvPr/>
        </p:nvSpPr>
        <p:spPr>
          <a:xfrm>
            <a:off x="806201" y="1867031"/>
            <a:ext cx="793999" cy="481629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0BD622-99DC-584E-8DAC-ADC1E1F01D79}"/>
              </a:ext>
            </a:extLst>
          </p:cNvPr>
          <p:cNvSpPr/>
          <p:nvPr/>
        </p:nvSpPr>
        <p:spPr>
          <a:xfrm>
            <a:off x="806201" y="2667000"/>
            <a:ext cx="793999" cy="481629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DF049780-DA8C-B74D-988B-87A28D52341F}"/>
              </a:ext>
            </a:extLst>
          </p:cNvPr>
          <p:cNvSpPr/>
          <p:nvPr/>
        </p:nvSpPr>
        <p:spPr>
          <a:xfrm>
            <a:off x="1676400" y="53340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5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A3FC-2A4F-4746-B9DC-11A635184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and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F269-D0A9-F94F-B44A-D9F6A1D76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Congratulations!</a:t>
            </a:r>
            <a:r>
              <a:rPr lang="en-US" sz="3200" dirty="0"/>
              <a:t>  You’ve learned all of control flow in Karel.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i="1" dirty="0"/>
              <a:t>Control Flow </a:t>
            </a:r>
            <a:r>
              <a:rPr lang="en-US" sz="3200" dirty="0"/>
              <a:t>lets us control the “flow” of our Karel program.  For example, repeat something more than once, or only do something in certain cases.</a:t>
            </a:r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dirty="0"/>
              <a:t>Want to repeat something?  Use a </a:t>
            </a:r>
            <a:r>
              <a:rPr lang="en-US" sz="3200" b="1" dirty="0"/>
              <a:t>for</a:t>
            </a:r>
            <a:r>
              <a:rPr lang="en-US" sz="3200" dirty="0"/>
              <a:t> or </a:t>
            </a:r>
            <a:r>
              <a:rPr lang="en-US" sz="3200" b="1" dirty="0"/>
              <a:t>while</a:t>
            </a:r>
            <a:r>
              <a:rPr lang="en-US" sz="3200" dirty="0"/>
              <a:t> loop.</a:t>
            </a:r>
          </a:p>
          <a:p>
            <a:pPr marL="0" indent="0">
              <a:buNone/>
            </a:pPr>
            <a:r>
              <a:rPr lang="en-US" sz="3200" dirty="0"/>
              <a:t>	- </a:t>
            </a:r>
            <a:r>
              <a:rPr lang="en-US" sz="3200" b="1" dirty="0"/>
              <a:t>for</a:t>
            </a:r>
            <a:r>
              <a:rPr lang="en-US" sz="3200" dirty="0"/>
              <a:t> if we know how many times</a:t>
            </a:r>
          </a:p>
          <a:p>
            <a:pPr marL="0" indent="0">
              <a:buNone/>
            </a:pPr>
            <a:r>
              <a:rPr lang="en-US" sz="3200" dirty="0"/>
              <a:t>	- </a:t>
            </a:r>
            <a:r>
              <a:rPr lang="en-US" sz="3200" b="1" dirty="0"/>
              <a:t>while </a:t>
            </a:r>
            <a:r>
              <a:rPr lang="en-US" sz="3200" dirty="0"/>
              <a:t>if we don’t know how many times</a:t>
            </a:r>
          </a:p>
          <a:p>
            <a:pPr marL="0" indent="0">
              <a:buNone/>
            </a:pPr>
            <a:r>
              <a:rPr lang="en-US" sz="3200" dirty="0"/>
              <a:t>Want to conditionally do something?  Use </a:t>
            </a:r>
            <a:r>
              <a:rPr lang="en-US" sz="3200" b="1" dirty="0"/>
              <a:t>if</a:t>
            </a:r>
            <a:r>
              <a:rPr lang="en-US" sz="3200" dirty="0"/>
              <a:t> (with an optional </a:t>
            </a:r>
            <a:r>
              <a:rPr lang="en-US" sz="3200" b="1" dirty="0"/>
              <a:t>else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40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8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Karel and Control Flow</a:t>
            </a:r>
            <a:endParaRPr lang="en-US" altLang="x-none" sz="36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If/Else Statements</a:t>
            </a:r>
          </a:p>
          <a:p>
            <a:r>
              <a:rPr lang="en-US" altLang="x-none" sz="3600" dirty="0"/>
              <a:t>Decomposition and Top-Down Design</a:t>
            </a:r>
          </a:p>
          <a:p>
            <a:r>
              <a:rPr lang="en-US" altLang="x-none" sz="3600" b="1" dirty="0">
                <a:solidFill>
                  <a:schemeClr val="bg1">
                    <a:lumMod val="85000"/>
                  </a:schemeClr>
                </a:solidFill>
              </a:rPr>
              <a:t>Practice:</a:t>
            </a:r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 Hurdle Jumper</a:t>
            </a:r>
          </a:p>
        </p:txBody>
      </p:sp>
    </p:spTree>
    <p:extLst>
      <p:ext uri="{BB962C8B-B14F-4D97-AF65-F5344CB8AC3E}">
        <p14:creationId xmlns:p14="http://schemas.microsoft.com/office/powerpoint/2010/main" val="1927285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Breaking down problems into smaller, more approachable sub-problems (e.g. our own Karel commands)</a:t>
            </a:r>
          </a:p>
        </p:txBody>
      </p:sp>
    </p:spTree>
    <p:extLst>
      <p:ext uri="{BB962C8B-B14F-4D97-AF65-F5344CB8AC3E}">
        <p14:creationId xmlns:p14="http://schemas.microsoft.com/office/powerpoint/2010/main" val="1410325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Start from a large task and break it up into smaller pieces</a:t>
            </a:r>
          </a:p>
          <a:p>
            <a:r>
              <a:rPr lang="en-US" sz="3200" dirty="0"/>
              <a:t>Ok to write your program in terms of commands that don’t exist yet</a:t>
            </a:r>
          </a:p>
          <a:p>
            <a:r>
              <a:rPr lang="en-US" sz="3200" b="1" dirty="0"/>
              <a:t>Goal</a:t>
            </a:r>
            <a:r>
              <a:rPr lang="en-US" sz="3200" dirty="0"/>
              <a:t>: make our programs easily readable by humans</a:t>
            </a:r>
          </a:p>
          <a:p>
            <a:pPr lvl="1"/>
            <a:r>
              <a:rPr lang="en-US" sz="2800" dirty="0"/>
              <a:t>Commenting</a:t>
            </a:r>
          </a:p>
          <a:p>
            <a:pPr lvl="1"/>
            <a:r>
              <a:rPr lang="en-US" sz="2800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700700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and 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600200"/>
          </a:xfrm>
        </p:spPr>
        <p:txBody>
          <a:bodyPr/>
          <a:lstStyle/>
          <a:p>
            <a:r>
              <a:rPr lang="en-US" dirty="0"/>
              <a:t>E.g. You wake up and and trying to plan your 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4C9B42-EB91-E949-AFAA-3F7A42F4E3AC}"/>
              </a:ext>
            </a:extLst>
          </p:cNvPr>
          <p:cNvSpPr/>
          <p:nvPr/>
        </p:nvSpPr>
        <p:spPr>
          <a:xfrm>
            <a:off x="1447800" y="2095500"/>
            <a:ext cx="411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left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right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Move to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Grab brush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Apply toothpaste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face wash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Scrub on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Exit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Go to kitchen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Crack eggs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910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and 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600200"/>
          </a:xfrm>
        </p:spPr>
        <p:txBody>
          <a:bodyPr/>
          <a:lstStyle/>
          <a:p>
            <a:r>
              <a:rPr lang="en-US" dirty="0"/>
              <a:t>E.g. You wake up and and trying to plan your 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F99CF-8688-224B-B56F-4EB239285776}"/>
              </a:ext>
            </a:extLst>
          </p:cNvPr>
          <p:cNvSpPr/>
          <p:nvPr/>
        </p:nvSpPr>
        <p:spPr>
          <a:xfrm>
            <a:off x="6477000" y="2095500"/>
            <a:ext cx="411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Wash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Eat breakfast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C9AB33-9D0D-4143-A033-3E31C79A05BD}"/>
              </a:ext>
            </a:extLst>
          </p:cNvPr>
          <p:cNvSpPr/>
          <p:nvPr/>
        </p:nvSpPr>
        <p:spPr>
          <a:xfrm>
            <a:off x="1447800" y="2095500"/>
            <a:ext cx="411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left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right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Move to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Grab brush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Apply toothpaste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face wash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Scrub on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Exit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Go to kitchen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Crack eggs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5813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106C2F-8D95-4446-B65F-168FF0989249}"/>
              </a:ext>
            </a:extLst>
          </p:cNvPr>
          <p:cNvSpPr/>
          <p:nvPr/>
        </p:nvSpPr>
        <p:spPr>
          <a:xfrm>
            <a:off x="320675" y="1291684"/>
            <a:ext cx="11550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Karel is </a:t>
            </a:r>
            <a:r>
              <a:rPr lang="en-US" sz="3200" i="1" dirty="0"/>
              <a:t>very</a:t>
            </a:r>
            <a:r>
              <a:rPr lang="en-US" sz="3200" dirty="0"/>
              <a:t> picky about indentation.</a:t>
            </a:r>
          </a:p>
          <a:p>
            <a:endParaRPr lang="en-US" sz="3200" dirty="0"/>
          </a:p>
          <a:p>
            <a:r>
              <a:rPr lang="en-US" sz="3200" dirty="0"/>
              <a:t>Make sure to indent a code block 1 level further when you: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Define a new Karel command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Write a for loop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Write a while loop</a:t>
            </a:r>
          </a:p>
          <a:p>
            <a:pPr marL="457200" indent="-457200">
              <a:buFontTx/>
              <a:buChar char="-"/>
            </a:pPr>
            <a:endParaRPr lang="en-US" sz="3200" dirty="0"/>
          </a:p>
          <a:p>
            <a:r>
              <a:rPr lang="en-US" sz="3200" dirty="0"/>
              <a:t>You may nest these.  Make sure you keep track of your indentation!</a:t>
            </a:r>
          </a:p>
        </p:txBody>
      </p:sp>
    </p:spTree>
    <p:extLst>
      <p:ext uri="{BB962C8B-B14F-4D97-AF65-F5344CB8AC3E}">
        <p14:creationId xmlns:p14="http://schemas.microsoft.com/office/powerpoint/2010/main" val="94434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and 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600200"/>
          </a:xfrm>
        </p:spPr>
        <p:txBody>
          <a:bodyPr/>
          <a:lstStyle/>
          <a:p>
            <a:r>
              <a:rPr lang="en-US" dirty="0"/>
              <a:t>E.g. You wake up and and trying to plan your 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F99CF-8688-224B-B56F-4EB239285776}"/>
              </a:ext>
            </a:extLst>
          </p:cNvPr>
          <p:cNvSpPr/>
          <p:nvPr/>
        </p:nvSpPr>
        <p:spPr>
          <a:xfrm>
            <a:off x="6477000" y="2095500"/>
            <a:ext cx="4114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out of bed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Exit bed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Wash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Eat breakfast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C03BE-8DAC-7F41-9647-D1B1AB64078E}"/>
              </a:ext>
            </a:extLst>
          </p:cNvPr>
          <p:cNvSpPr/>
          <p:nvPr/>
        </p:nvSpPr>
        <p:spPr>
          <a:xfrm>
            <a:off x="1447800" y="2095500"/>
            <a:ext cx="411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left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right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Move to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Grab brush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Apply toothpaste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face wash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Scrub on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Exit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Go to kitchen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Crack eggs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534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and 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600200"/>
          </a:xfrm>
        </p:spPr>
        <p:txBody>
          <a:bodyPr/>
          <a:lstStyle/>
          <a:p>
            <a:r>
              <a:rPr lang="en-US" dirty="0"/>
              <a:t>E.g. You wake up and and trying to plan your 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F99CF-8688-224B-B56F-4EB239285776}"/>
              </a:ext>
            </a:extLst>
          </p:cNvPr>
          <p:cNvSpPr/>
          <p:nvPr/>
        </p:nvSpPr>
        <p:spPr>
          <a:xfrm>
            <a:off x="6477000" y="2095500"/>
            <a:ext cx="4114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out of bed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Exit bed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Wash up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Wash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Eat breakfast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82C09-ED1F-9B49-A2DC-31C2E6932FBF}"/>
              </a:ext>
            </a:extLst>
          </p:cNvPr>
          <p:cNvSpPr/>
          <p:nvPr/>
        </p:nvSpPr>
        <p:spPr>
          <a:xfrm>
            <a:off x="1447800" y="2095500"/>
            <a:ext cx="411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left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right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Move to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Grab brush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Apply toothpaste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face wash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Scrub on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Exit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Go to kitchen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Crack eggs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8932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and 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600200"/>
          </a:xfrm>
        </p:spPr>
        <p:txBody>
          <a:bodyPr/>
          <a:lstStyle/>
          <a:p>
            <a:r>
              <a:rPr lang="en-US" dirty="0"/>
              <a:t>E.g. You wake up and and trying to plan your day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6F99CF-8688-224B-B56F-4EB239285776}"/>
              </a:ext>
            </a:extLst>
          </p:cNvPr>
          <p:cNvSpPr/>
          <p:nvPr/>
        </p:nvSpPr>
        <p:spPr>
          <a:xfrm>
            <a:off x="6477000" y="2095500"/>
            <a:ext cx="411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2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out of bed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Exit bed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Wash up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Wash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Eat breakfast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Make eggs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Pour juice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000" dirty="0"/>
              <a:t>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E0191-CDB3-FF4A-9081-7E264E2335ED}"/>
              </a:ext>
            </a:extLst>
          </p:cNvPr>
          <p:cNvSpPr/>
          <p:nvPr/>
        </p:nvSpPr>
        <p:spPr>
          <a:xfrm>
            <a:off x="1447800" y="2095500"/>
            <a:ext cx="4114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Approach 1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left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right foot out of bed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Stand 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Move to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Grab brush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Apply toothpaste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Brush teeth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Get face wash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Scrub on 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Exit washroom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Go to kitchen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Crack eggs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76529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and 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Breaking down problems into smaller, more approachable sub-problems (e.g. our own Karel commands)</a:t>
            </a:r>
          </a:p>
          <a:p>
            <a:r>
              <a:rPr lang="en-US" dirty="0"/>
              <a:t>Each piece should solve </a:t>
            </a:r>
            <a:r>
              <a:rPr lang="en-US" b="1" dirty="0"/>
              <a:t>one</a:t>
            </a:r>
            <a:r>
              <a:rPr lang="en-US" dirty="0"/>
              <a:t> problem/task (&lt; ~ 20 lines of code)</a:t>
            </a:r>
          </a:p>
          <a:p>
            <a:pPr lvl="1"/>
            <a:r>
              <a:rPr lang="en-US" dirty="0"/>
              <a:t>Descriptively-named</a:t>
            </a:r>
          </a:p>
          <a:p>
            <a:pPr lvl="1"/>
            <a:r>
              <a:rPr lang="en-US" dirty="0"/>
              <a:t>Well-commented!</a:t>
            </a:r>
          </a:p>
          <a:p>
            <a:r>
              <a:rPr lang="en-US" dirty="0"/>
              <a:t>Problems should be solved </a:t>
            </a:r>
            <a:r>
              <a:rPr lang="en-US" b="1" dirty="0"/>
              <a:t>top-down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913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9F11-0BD3-0246-92D0-F6AD95EC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Commenting with Pre/Post-Conditions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5360-57C9-EA4B-8AA2-5861AA83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/>
              <a:t>Precondition:</a:t>
            </a:r>
            <a:r>
              <a:rPr lang="en-US" sz="2600" dirty="0"/>
              <a:t> something you </a:t>
            </a:r>
            <a:r>
              <a:rPr lang="en-US" sz="2600" i="1" dirty="0"/>
              <a:t>assume</a:t>
            </a:r>
            <a:r>
              <a:rPr lang="en-US" sz="2600" dirty="0"/>
              <a:t> is true at the start of a function or code block</a:t>
            </a:r>
          </a:p>
          <a:p>
            <a:pPr marL="0" indent="0">
              <a:buNone/>
            </a:pPr>
            <a:r>
              <a:rPr lang="en-US" sz="2600" b="1" dirty="0"/>
              <a:t>Postcondition: </a:t>
            </a:r>
            <a:r>
              <a:rPr lang="en-US" sz="2600" dirty="0"/>
              <a:t>something you </a:t>
            </a:r>
            <a:r>
              <a:rPr lang="en-US" sz="2600" i="1" dirty="0"/>
              <a:t>promise</a:t>
            </a:r>
            <a:r>
              <a:rPr lang="en-US" sz="2600" dirty="0"/>
              <a:t> is true at the end of a function or code block</a:t>
            </a:r>
            <a:endParaRPr lang="en-US" sz="2600" b="1" dirty="0"/>
          </a:p>
          <a:p>
            <a:pPr marL="0" indent="0">
              <a:buNone/>
            </a:pPr>
            <a:r>
              <a:rPr lang="en-US" sz="2600" dirty="0"/>
              <a:t>Pre/post-conditions should be documented using comments.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jump_hurdle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b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Karel jumps over one hurdle of arbitrary height.</a:t>
            </a:r>
            <a:b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Pre-condition:  Karel is facing east next to a hurdle.</a:t>
            </a:r>
            <a:b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Post-condition: Karel is facing east at the bottom of</a:t>
            </a:r>
            <a:b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the other side of the hurdle.</a:t>
            </a:r>
            <a:b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"""</a:t>
            </a:r>
            <a:br>
              <a:rPr lang="en-US" sz="2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ascend_hurdle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    move()</a:t>
            </a:r>
            <a:b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dirty="0" err="1">
                <a:latin typeface="Consolas" panose="020B0609020204030204" pitchFamily="49" charset="0"/>
                <a:cs typeface="Consolas" panose="020B0609020204030204" pitchFamily="49" charset="0"/>
              </a:rPr>
              <a:t>descend_hurdle</a:t>
            </a:r>
            <a:r>
              <a:rPr lang="en-US" sz="2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107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8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Karel and Control Flow</a:t>
            </a:r>
            <a:endParaRPr lang="en-US" altLang="x-none" sz="36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If/Else Statements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Decomposition and Top-Down Design</a:t>
            </a:r>
          </a:p>
          <a:p>
            <a:r>
              <a:rPr lang="en-US" altLang="x-none" sz="3600" b="1" dirty="0"/>
              <a:t>Practice:</a:t>
            </a:r>
            <a:r>
              <a:rPr lang="en-US" altLang="x-none" sz="3600" dirty="0"/>
              <a:t> Hurdle Jumper</a:t>
            </a:r>
          </a:p>
        </p:txBody>
      </p:sp>
    </p:spTree>
    <p:extLst>
      <p:ext uri="{BB962C8B-B14F-4D97-AF65-F5344CB8AC3E}">
        <p14:creationId xmlns:p14="http://schemas.microsoft.com/office/powerpoint/2010/main" val="3743174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2AF2E-4DE3-7047-BC8B-FD6F17CA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Hurdle Jumper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C2CB-939E-DC4F-A3EA-42A22855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Karel is in the Olympics!  We want to write a Karel program that hops hurdles.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x-none" dirty="0"/>
              <a:t>Karel starts at (1,1) facing East and should end up at the end of row 1 facing east.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x-none" dirty="0"/>
              <a:t>The world has 9 columns.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x-none" dirty="0"/>
              <a:t>There are an unknown number of ”hurdles” (walls) of varying heights that Karel must ascend and descend to get to the other side.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2C36A-4A2B-2841-898C-F81600BA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1200"/>
            <a:ext cx="6031267" cy="41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Hurdle Jumper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41370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Karel and Control Flow</a:t>
            </a:r>
            <a:endParaRPr lang="en-US" altLang="x-none" sz="3600" b="1" dirty="0"/>
          </a:p>
          <a:p>
            <a:r>
              <a:rPr lang="en-US" altLang="x-none" sz="3600" dirty="0"/>
              <a:t>If/Else Statements</a:t>
            </a:r>
          </a:p>
          <a:p>
            <a:r>
              <a:rPr lang="en-US" altLang="x-none" sz="3600" dirty="0"/>
              <a:t>Decomposition and Top-Down Design</a:t>
            </a:r>
          </a:p>
          <a:p>
            <a:r>
              <a:rPr lang="en-US" altLang="x-none" sz="3600" b="1" dirty="0"/>
              <a:t>Practice:</a:t>
            </a:r>
            <a:r>
              <a:rPr lang="en-US" altLang="x-none" sz="3600" dirty="0"/>
              <a:t> Hurdle Jumper</a:t>
            </a:r>
          </a:p>
        </p:txBody>
      </p:sp>
    </p:spTree>
    <p:extLst>
      <p:ext uri="{BB962C8B-B14F-4D97-AF65-F5344CB8AC3E}">
        <p14:creationId xmlns:p14="http://schemas.microsoft.com/office/powerpoint/2010/main" val="2076400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A53FC-30C0-ED48-8F55-3ABF1EE6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939" y="2009775"/>
            <a:ext cx="7846122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2286000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my_command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</a:t>
            </a:r>
            <a:r>
              <a:rPr lang="en-US" altLang="en-US" b="1" dirty="0" err="1">
                <a:latin typeface="Courier New" panose="02070309020205020404" pitchFamily="49" charset="0"/>
              </a:rPr>
              <a:t>put_beeper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4491037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5024436"/>
            <a:ext cx="875760" cy="1230561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5405438"/>
            <a:ext cx="738438" cy="385762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3135057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C637A-A815-F947-A864-E81E2F5E433D}"/>
              </a:ext>
            </a:extLst>
          </p:cNvPr>
          <p:cNvSpPr/>
          <p:nvPr/>
        </p:nvSpPr>
        <p:spPr>
          <a:xfrm>
            <a:off x="320675" y="1291684"/>
            <a:ext cx="11550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Karel is </a:t>
            </a:r>
            <a:r>
              <a:rPr lang="en-US" sz="3200" i="1" dirty="0"/>
              <a:t>very</a:t>
            </a:r>
            <a:r>
              <a:rPr lang="en-US" sz="3200" dirty="0"/>
              <a:t> picky about indentation.</a:t>
            </a:r>
          </a:p>
        </p:txBody>
      </p:sp>
    </p:spTree>
    <p:extLst>
      <p:ext uri="{BB962C8B-B14F-4D97-AF65-F5344CB8AC3E}">
        <p14:creationId xmlns:p14="http://schemas.microsoft.com/office/powerpoint/2010/main" val="21383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71600"/>
            <a:ext cx="6096000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Implement a program where Karel draws stripes with Beepers.</a:t>
            </a:r>
          </a:p>
          <a:p>
            <a:r>
              <a:rPr lang="en-US" b="1" dirty="0"/>
              <a:t>Section: </a:t>
            </a:r>
            <a:r>
              <a:rPr lang="en-US" dirty="0"/>
              <a:t>Implement a program where Karel builds Hospitals</a:t>
            </a:r>
          </a:p>
          <a:p>
            <a:r>
              <a:rPr lang="en-US" b="1" dirty="0"/>
              <a:t>Project:</a:t>
            </a:r>
            <a:r>
              <a:rPr lang="en-US" dirty="0"/>
              <a:t> Write a program where Karel paints any world randomly with green and blue squares.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38CEE-B8C6-1842-9241-0139FFC9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970" y="5160634"/>
            <a:ext cx="2415460" cy="1518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C88CD-CF7A-374E-ABDF-96ACE83A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915" y="3137598"/>
            <a:ext cx="4743450" cy="2144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11E430-392A-844B-B197-64F65C13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073" y="1205297"/>
            <a:ext cx="4447134" cy="19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27553-D8DE-424E-AB86-EABA7205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EE0E-F31B-7742-97C5-072DA7FC9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i="1" dirty="0"/>
              <a:t>Control Flow </a:t>
            </a:r>
            <a:r>
              <a:rPr lang="en-US" sz="3200" dirty="0"/>
              <a:t>lets us control the “flow” of our Karel program.</a:t>
            </a:r>
          </a:p>
          <a:p>
            <a:r>
              <a:rPr lang="en-US" sz="3200" dirty="0"/>
              <a:t>Example: repeat something 5 times</a:t>
            </a:r>
          </a:p>
          <a:p>
            <a:r>
              <a:rPr lang="en-US" sz="3200" dirty="0"/>
              <a:t>Example: repeat something until Karel is blocked</a:t>
            </a:r>
          </a:p>
        </p:txBody>
      </p:sp>
    </p:spTree>
    <p:extLst>
      <p:ext uri="{BB962C8B-B14F-4D97-AF65-F5344CB8AC3E}">
        <p14:creationId xmlns:p14="http://schemas.microsoft.com/office/powerpoint/2010/main" val="374485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Flow: 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887200" cy="5181600"/>
          </a:xfrm>
        </p:spPr>
        <p:txBody>
          <a:bodyPr/>
          <a:lstStyle/>
          <a:p>
            <a:pPr marL="3175" indent="0">
              <a:buNone/>
            </a:pPr>
            <a:r>
              <a:rPr lang="en-US" sz="3200" dirty="0"/>
              <a:t>Repeats the statements in the body </a:t>
            </a:r>
            <a:r>
              <a:rPr lang="en-US" sz="3200" b="1" i="1" dirty="0"/>
              <a:t>count</a:t>
            </a:r>
            <a:r>
              <a:rPr lang="en-US" sz="3200" dirty="0"/>
              <a:t> times: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sz="3200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1055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7202</TotalTime>
  <Words>3261</Words>
  <Application>Microsoft Macintosh PowerPoint</Application>
  <PresentationFormat>Widescreen</PresentationFormat>
  <Paragraphs>616</Paragraphs>
  <Slides>71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Helvetica Neue</vt:lpstr>
      <vt:lpstr>Tahoma</vt:lpstr>
      <vt:lpstr>Times</vt:lpstr>
      <vt:lpstr>Times New Roman</vt:lpstr>
      <vt:lpstr>Verdana</vt:lpstr>
      <vt:lpstr>1_Default Design</vt:lpstr>
      <vt:lpstr>CS Bridge, Lecture 3 More Karel Control Flow</vt:lpstr>
      <vt:lpstr>PowerPoint Presentation</vt:lpstr>
      <vt:lpstr>Lecture Plan</vt:lpstr>
      <vt:lpstr>Lecture Plan</vt:lpstr>
      <vt:lpstr>A quick question!</vt:lpstr>
      <vt:lpstr>Indentation</vt:lpstr>
      <vt:lpstr>Indentation</vt:lpstr>
      <vt:lpstr>Control Flow</vt:lpstr>
      <vt:lpstr>Control Flow: For Loops</vt:lpstr>
      <vt:lpstr>Control Flow: While Loops</vt:lpstr>
      <vt:lpstr>Possible Questions</vt:lpstr>
      <vt:lpstr>Loops Overview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</vt:lpstr>
      <vt:lpstr>Fencepost Problem</vt:lpstr>
      <vt:lpstr>Fencepost Structure</vt:lpstr>
      <vt:lpstr>Lecture Plan</vt:lpstr>
      <vt:lpstr>If Statements</vt:lpstr>
      <vt:lpstr>If Statements</vt:lpstr>
      <vt:lpstr>If Statements</vt:lpstr>
      <vt:lpstr>If Statements</vt:lpstr>
      <vt:lpstr>If Statements</vt:lpstr>
      <vt:lpstr>If Statements and Indentation</vt:lpstr>
      <vt:lpstr>If/Else Statements</vt:lpstr>
      <vt:lpstr>If/Else Statements</vt:lpstr>
      <vt:lpstr>If/Else Statements and Indentation</vt:lpstr>
      <vt:lpstr>Karel and Control Flow</vt:lpstr>
      <vt:lpstr>Lecture Plan</vt:lpstr>
      <vt:lpstr>Decomposition</vt:lpstr>
      <vt:lpstr>Top-Down Design</vt:lpstr>
      <vt:lpstr>Decomposition and Top-Down Design</vt:lpstr>
      <vt:lpstr>Decomposition and Top-Down Design</vt:lpstr>
      <vt:lpstr>Decomposition and Top-Down Design</vt:lpstr>
      <vt:lpstr>Decomposition and Top-Down Design</vt:lpstr>
      <vt:lpstr>Decomposition and Top-Down Design</vt:lpstr>
      <vt:lpstr>Decomposition and Top-Down Design</vt:lpstr>
      <vt:lpstr>Commenting with Pre/Post-Conditions</vt:lpstr>
      <vt:lpstr>Lecture Plan</vt:lpstr>
      <vt:lpstr>Hurdle Jumper</vt:lpstr>
      <vt:lpstr>Hurdle Jumper</vt:lpstr>
      <vt:lpstr>Lecture Recap</vt:lpstr>
      <vt:lpstr>Karel Resources</vt:lpstr>
      <vt:lpstr>Rest Of Today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753</cp:revision>
  <cp:lastPrinted>2017-06-26T08:05:25Z</cp:lastPrinted>
  <dcterms:created xsi:type="dcterms:W3CDTF">2008-06-28T20:57:21Z</dcterms:created>
  <dcterms:modified xsi:type="dcterms:W3CDTF">2021-08-02T23:53:17Z</dcterms:modified>
</cp:coreProperties>
</file>